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4" d="100"/>
          <a:sy n="114" d="100"/>
        </p:scale>
        <p:origin x="-220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en-US"/>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a:p>
        </p:txBody>
      </p:sp>
      <p:sp>
        <p:nvSpPr>
          <p:cNvPr id="4" name="Datumsplatzhalter 3"/>
          <p:cNvSpPr>
            <a:spLocks noGrp="1"/>
          </p:cNvSpPr>
          <p:nvPr>
            <p:ph type="dt" sz="half" idx="10"/>
          </p:nvPr>
        </p:nvSpPr>
        <p:spPr/>
        <p:txBody>
          <a:bodyPr/>
          <a:lstStyle/>
          <a:p>
            <a:fld id="{165DC0C2-9826-44E1-95B6-30D60BD773F8}" type="datetimeFigureOut">
              <a:rPr lang="en-US" smtClean="0"/>
              <a:pPr/>
              <a:t>10/7/2024</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165DC0C2-9826-44E1-95B6-30D60BD773F8}" type="datetimeFigureOut">
              <a:rPr lang="en-US" smtClean="0"/>
              <a:pPr/>
              <a:t>10/7/2024</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165DC0C2-9826-44E1-95B6-30D60BD773F8}" type="datetimeFigureOut">
              <a:rPr lang="en-US" smtClean="0"/>
              <a:pPr/>
              <a:t>10/7/2024</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165DC0C2-9826-44E1-95B6-30D60BD773F8}" type="datetimeFigureOut">
              <a:rPr lang="en-US" smtClean="0"/>
              <a:pPr/>
              <a:t>10/7/2024</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165DC0C2-9826-44E1-95B6-30D60BD773F8}" type="datetimeFigureOut">
              <a:rPr lang="en-US" smtClean="0"/>
              <a:pPr/>
              <a:t>10/7/2024</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p>
            <a:fld id="{165DC0C2-9826-44E1-95B6-30D60BD773F8}" type="datetimeFigureOut">
              <a:rPr lang="en-US" smtClean="0"/>
              <a:pPr/>
              <a:t>10/7/2024</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p>
            <a:fld id="{165DC0C2-9826-44E1-95B6-30D60BD773F8}" type="datetimeFigureOut">
              <a:rPr lang="en-US" smtClean="0"/>
              <a:pPr/>
              <a:t>10/7/2024</a:t>
            </a:fld>
            <a:endParaRPr lang="en-US"/>
          </a:p>
        </p:txBody>
      </p:sp>
      <p:sp>
        <p:nvSpPr>
          <p:cNvPr id="8" name="Fußzeilenplatzhalter 7"/>
          <p:cNvSpPr>
            <a:spLocks noGrp="1"/>
          </p:cNvSpPr>
          <p:nvPr>
            <p:ph type="ftr" sz="quarter" idx="11"/>
          </p:nvPr>
        </p:nvSpPr>
        <p:spPr/>
        <p:txBody>
          <a:bodyPr/>
          <a:lstStyle/>
          <a:p>
            <a:endParaRPr lang="en-US"/>
          </a:p>
        </p:txBody>
      </p:sp>
      <p:sp>
        <p:nvSpPr>
          <p:cNvPr id="9" name="Foliennummernplatzhalter 8"/>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p>
            <a:fld id="{165DC0C2-9826-44E1-95B6-30D60BD773F8}" type="datetimeFigureOut">
              <a:rPr lang="en-US" smtClean="0"/>
              <a:pPr/>
              <a:t>10/7/2024</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65DC0C2-9826-44E1-95B6-30D60BD773F8}" type="datetimeFigureOut">
              <a:rPr lang="en-US" smtClean="0"/>
              <a:pPr/>
              <a:t>10/7/2024</a:t>
            </a:fld>
            <a:endParaRPr lang="en-US"/>
          </a:p>
        </p:txBody>
      </p:sp>
      <p:sp>
        <p:nvSpPr>
          <p:cNvPr id="3" name="Fußzeilenplatzhalter 2"/>
          <p:cNvSpPr>
            <a:spLocks noGrp="1"/>
          </p:cNvSpPr>
          <p:nvPr>
            <p:ph type="ftr" sz="quarter" idx="11"/>
          </p:nvPr>
        </p:nvSpPr>
        <p:spPr/>
        <p:txBody>
          <a:bodyPr/>
          <a:lstStyle/>
          <a:p>
            <a:endParaRPr lang="en-US"/>
          </a:p>
        </p:txBody>
      </p:sp>
      <p:sp>
        <p:nvSpPr>
          <p:cNvPr id="4" name="Foliennummernplatzhalter 3"/>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65DC0C2-9826-44E1-95B6-30D60BD773F8}" type="datetimeFigureOut">
              <a:rPr lang="en-US" smtClean="0"/>
              <a:pPr/>
              <a:t>10/7/2024</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165DC0C2-9826-44E1-95B6-30D60BD773F8}" type="datetimeFigureOut">
              <a:rPr lang="en-US" smtClean="0"/>
              <a:pPr/>
              <a:t>10/7/2024</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024BBF8F-AE74-4570-B26A-C58037586EA8}"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en-US"/>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5DC0C2-9826-44E1-95B6-30D60BD773F8}" type="datetimeFigureOut">
              <a:rPr lang="en-US" smtClean="0"/>
              <a:pPr/>
              <a:t>10/7/2024</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4BBF8F-AE74-4570-B26A-C58037586EA8}"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2627784" y="260648"/>
            <a:ext cx="5544616" cy="646331"/>
          </a:xfrm>
          <a:prstGeom prst="rect">
            <a:avLst/>
          </a:prstGeom>
          <a:noFill/>
        </p:spPr>
        <p:txBody>
          <a:bodyPr wrap="square" rtlCol="0">
            <a:spAutoFit/>
          </a:bodyPr>
          <a:lstStyle/>
          <a:p>
            <a:r>
              <a:rPr lang="de-DE" smtClean="0"/>
              <a:t>Beispielrechnung/angebot Vonovia-Leasing-Deal</a:t>
            </a:r>
          </a:p>
          <a:p>
            <a:endParaRPr lang="en-US"/>
          </a:p>
        </p:txBody>
      </p:sp>
      <p:sp>
        <p:nvSpPr>
          <p:cNvPr id="5" name="Textfeld 4"/>
          <p:cNvSpPr txBox="1"/>
          <p:nvPr/>
        </p:nvSpPr>
        <p:spPr>
          <a:xfrm>
            <a:off x="467544" y="764704"/>
            <a:ext cx="8280920" cy="1754326"/>
          </a:xfrm>
          <a:prstGeom prst="rect">
            <a:avLst/>
          </a:prstGeom>
          <a:noFill/>
        </p:spPr>
        <p:txBody>
          <a:bodyPr wrap="square" rtlCol="0">
            <a:spAutoFit/>
          </a:bodyPr>
          <a:lstStyle/>
          <a:p>
            <a:r>
              <a:rPr lang="de-DE" smtClean="0"/>
              <a:t>Kleinste BMW „neue Klasse“ = izero, denn der i1 wird wohl weit jenseits der 35000€ liegen. Wer die arme Hälfte der Autofahrer aussen vor lässt, akzeptiert den Einzug der Chinesen, die bereits in der Lage sind, sehr funktionale, sichere und schöne EV zu unschlagbaren Preisen herzustellen. Wer Protektion nutzen muss, </a:t>
            </a:r>
            <a:r>
              <a:rPr lang="de-DE" smtClean="0"/>
              <a:t>hat es später noch schwerer.</a:t>
            </a:r>
            <a:endParaRPr lang="de-DE" smtClean="0"/>
          </a:p>
          <a:p>
            <a:endParaRPr lang="en-US"/>
          </a:p>
        </p:txBody>
      </p:sp>
      <p:sp>
        <p:nvSpPr>
          <p:cNvPr id="6" name="Textfeld 5"/>
          <p:cNvSpPr txBox="1"/>
          <p:nvPr/>
        </p:nvSpPr>
        <p:spPr>
          <a:xfrm>
            <a:off x="467544" y="2204864"/>
            <a:ext cx="8208912" cy="4524315"/>
          </a:xfrm>
          <a:prstGeom prst="rect">
            <a:avLst/>
          </a:prstGeom>
          <a:noFill/>
        </p:spPr>
        <p:txBody>
          <a:bodyPr wrap="square" rtlCol="0">
            <a:spAutoFit/>
          </a:bodyPr>
          <a:lstStyle/>
          <a:p>
            <a:r>
              <a:rPr lang="de-DE" b="1" u="sng" smtClean="0"/>
              <a:t>Idee</a:t>
            </a:r>
            <a:r>
              <a:rPr lang="de-DE" smtClean="0"/>
              <a:t>: BMW izero als Versuchs-Special Edition mit Vonovia, limited edition, maximal 50000 izero für 24000€=2400€ auf 10 Jahre, zB </a:t>
            </a:r>
            <a:r>
              <a:rPr lang="de-DE" smtClean="0"/>
              <a:t>150€/</a:t>
            </a:r>
            <a:r>
              <a:rPr lang="de-DE" smtClean="0"/>
              <a:t>M/Mieter + 50€/M von NRW (=6000€ Subvention von NRW, Voraussetzung: abhängig von Haushaltseinkommen &lt;30000€/J, Arbeitsplatzdistanz&gt;15km, sonst -1€/M je km näher bis 5km und -1€/M je 1000€ höherem Verdienst bis 60000€/</a:t>
            </a:r>
            <a:r>
              <a:rPr lang="de-DE" smtClean="0"/>
              <a:t>J (dann also 10€/M zus. an BMW, weil 150€ ein Spezialdeal war, der BMW kostete dann 210€/M zzgl. Garagenmiete + abacus, zB insgesamt 300€/M=</a:t>
            </a:r>
            <a:r>
              <a:rPr lang="de-DE" u="sng" smtClean="0"/>
              <a:t>6% </a:t>
            </a:r>
            <a:r>
              <a:rPr lang="de-DE" smtClean="0"/>
              <a:t>des Einkommens für Besitzen, Unterbringen und bd4f-Fahren), </a:t>
            </a:r>
            <a:r>
              <a:rPr lang="de-DE" smtClean="0"/>
              <a:t>bzw +1€/M je 1000€ niedrigerem Verdienst bis 10000€/M). </a:t>
            </a:r>
          </a:p>
          <a:p>
            <a:r>
              <a:rPr lang="de-DE" smtClean="0"/>
              <a:t>Restwert =5555</a:t>
            </a:r>
            <a:r>
              <a:rPr lang="de-DE" smtClean="0"/>
              <a:t>€</a:t>
            </a:r>
            <a:r>
              <a:rPr lang="de-DE" smtClean="0"/>
              <a:t>, dh. ohne Garantie hätte BMW </a:t>
            </a:r>
            <a:r>
              <a:rPr lang="de-DE" b="1" smtClean="0"/>
              <a:t>29555€ </a:t>
            </a:r>
            <a:r>
              <a:rPr lang="de-DE" smtClean="0"/>
              <a:t>erhalten. </a:t>
            </a:r>
            <a:endParaRPr lang="de-DE" smtClean="0"/>
          </a:p>
          <a:p>
            <a:r>
              <a:rPr lang="de-DE" smtClean="0"/>
              <a:t>Sollte der izero nicht übernommen werden, könnte BMW eine dann aktuelle Batteriegeneration einbauen und das EV für evtl 15000€ anbieten. Sollte diese Batterie ca 3000€ </a:t>
            </a:r>
            <a:r>
              <a:rPr lang="de-DE" smtClean="0"/>
              <a:t>Herstellungskosten im Jahre 2035 </a:t>
            </a:r>
            <a:r>
              <a:rPr lang="de-DE" smtClean="0"/>
              <a:t>aufweisen, hätte der izero 24000€+15000€-3000€=</a:t>
            </a:r>
            <a:r>
              <a:rPr lang="de-DE" b="1" smtClean="0"/>
              <a:t>36000€</a:t>
            </a:r>
            <a:r>
              <a:rPr lang="de-DE" smtClean="0"/>
              <a:t> eingebracht</a:t>
            </a:r>
            <a:r>
              <a:rPr lang="de-DE" smtClean="0"/>
              <a:t>.</a:t>
            </a:r>
            <a:br>
              <a:rPr lang="de-DE" smtClean="0"/>
            </a:br>
            <a:r>
              <a:rPr lang="de-DE" smtClean="0"/>
              <a:t>Alternativoption: Bei Übernahme nach Leasingablauf: einmalig zusätzlich +1500€ für Batteriegarantie 11.-15. Jahr 85%, 16.-20.Jahr 75%. In diesem Fall hätte BMW 24000€+5555€+1500€=</a:t>
            </a:r>
            <a:r>
              <a:rPr lang="de-DE" b="1" smtClean="0"/>
              <a:t>31055€</a:t>
            </a:r>
            <a:r>
              <a:rPr lang="de-DE" smtClean="0"/>
              <a:t> erhalten. </a:t>
            </a:r>
            <a:endParaRPr lang="en-US"/>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286</Words>
  <Application>Microsoft Office PowerPoint</Application>
  <PresentationFormat>Bildschirmpräsentation (4:3)</PresentationFormat>
  <Paragraphs>5</Paragraphs>
  <Slides>1</Slides>
  <Notes>0</Notes>
  <HiddenSlides>0</HiddenSlides>
  <MMClips>0</MMClips>
  <ScaleCrop>false</ScaleCrop>
  <HeadingPairs>
    <vt:vector size="4" baseType="variant">
      <vt:variant>
        <vt:lpstr>Design</vt:lpstr>
      </vt:variant>
      <vt:variant>
        <vt:i4>1</vt:i4>
      </vt:variant>
      <vt:variant>
        <vt:lpstr>Folientitel</vt:lpstr>
      </vt:variant>
      <vt:variant>
        <vt:i4>1</vt:i4>
      </vt:variant>
    </vt:vector>
  </HeadingPairs>
  <TitlesOfParts>
    <vt:vector size="2" baseType="lpstr">
      <vt:lpstr>Larissa-Design</vt:lpstr>
      <vt:lpstr>Folie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Markus Ulrich</dc:creator>
  <cp:lastModifiedBy>Markus Ulrich</cp:lastModifiedBy>
  <cp:revision>81</cp:revision>
  <dcterms:created xsi:type="dcterms:W3CDTF">2024-10-06T23:14:56Z</dcterms:created>
  <dcterms:modified xsi:type="dcterms:W3CDTF">2024-10-07T12:52:01Z</dcterms:modified>
</cp:coreProperties>
</file>